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79" r:id="rId3"/>
    <p:sldId id="280" r:id="rId4"/>
    <p:sldId id="281" r:id="rId5"/>
    <p:sldId id="282" r:id="rId6"/>
    <p:sldId id="283" r:id="rId7"/>
    <p:sldId id="285" r:id="rId8"/>
    <p:sldId id="284" r:id="rId9"/>
    <p:sldId id="287" r:id="rId10"/>
    <p:sldId id="286" r:id="rId11"/>
    <p:sldId id="288" r:id="rId12"/>
    <p:sldId id="293" r:id="rId13"/>
    <p:sldId id="289" r:id="rId14"/>
    <p:sldId id="290" r:id="rId15"/>
    <p:sldId id="291" r:id="rId16"/>
    <p:sldId id="292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7300"/>
    <a:srgbClr val="000000"/>
    <a:srgbClr val="762536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67" autoAdjust="0"/>
  </p:normalViewPr>
  <p:slideViewPr>
    <p:cSldViewPr>
      <p:cViewPr varScale="1">
        <p:scale>
          <a:sx n="84" d="100"/>
          <a:sy n="84" d="100"/>
        </p:scale>
        <p:origin x="-17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2012.02.28.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823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</a:t>
            </a:r>
            <a:r>
              <a:rPr lang="hu-HU" dirty="0" smtClean="0"/>
              <a:t>2012. </a:t>
            </a:r>
            <a:r>
              <a:rPr lang="hu-HU" dirty="0" smtClean="0"/>
              <a:t>02. </a:t>
            </a:r>
            <a:r>
              <a:rPr lang="hu-HU" dirty="0" smtClean="0"/>
              <a:t>28.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hu-HU" dirty="0" smtClean="0"/>
              <a:t>Rengeteg más modell is elképzelhető</a:t>
            </a:r>
            <a:r>
              <a:rPr lang="hu-HU" baseline="0" dirty="0" smtClean="0"/>
              <a:t> a feladat megoldásaként. Úgy lehet értékelni az egyes modelleket, hogy megnézzük, hogy </a:t>
            </a:r>
          </a:p>
          <a:p>
            <a:pPr algn="l">
              <a:buFontTx/>
              <a:buChar char="-"/>
            </a:pPr>
            <a:r>
              <a:rPr lang="hu-HU" baseline="0" dirty="0" smtClean="0"/>
              <a:t> mennyire kifejezőek, le lehet-e mindent írni velük, amit a rendszerünkből ábrázolni akarunk</a:t>
            </a:r>
          </a:p>
          <a:p>
            <a:pPr algn="l">
              <a:buFontTx/>
              <a:buChar char="-"/>
            </a:pPr>
            <a:r>
              <a:rPr lang="hu-HU" baseline="0" dirty="0" smtClean="0"/>
              <a:t> mennyire könnyű használni az adott modellt, mennyire </a:t>
            </a:r>
            <a:r>
              <a:rPr lang="hu-HU" baseline="0" dirty="0" err="1" smtClean="0"/>
              <a:t>rendundáns</a:t>
            </a:r>
            <a:endParaRPr lang="hu-HU" baseline="0" dirty="0" smtClean="0"/>
          </a:p>
          <a:p>
            <a:pPr algn="l">
              <a:buFontTx/>
              <a:buChar char="-"/>
            </a:pPr>
            <a:r>
              <a:rPr lang="hu-HU" baseline="0" dirty="0" smtClean="0"/>
              <a:t> mennyire egyszerű ott ellenőrzéseket megfogalmazni benne</a:t>
            </a:r>
          </a:p>
          <a:p>
            <a:pPr algn="l">
              <a:buFontTx/>
              <a:buChar char="-"/>
            </a:pPr>
            <a:r>
              <a:rPr lang="hu-HU" baseline="0" dirty="0" smtClean="0"/>
              <a:t> stb.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Egy-két példány felrajzolása</a:t>
            </a:r>
            <a:r>
              <a:rPr lang="hu-HU" baseline="0" dirty="0" smtClean="0"/>
              <a:t> esetén van már visszajelzés, hogy mennyire jól használható az adott modell. Itt most pl. látszik, hogy jó néhány dolgon kéne még javítani.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117414" y="142830"/>
            <a:ext cx="1668429" cy="720000"/>
          </a:xfrm>
        </p:spPr>
        <p:txBody>
          <a:bodyPr anchor="ctr">
            <a:noAutofit/>
          </a:bodyPr>
          <a:lstStyle>
            <a:lvl1pPr algn="l">
              <a:defRPr sz="4000" b="1"/>
            </a:lvl1pPr>
          </a:lstStyle>
          <a:p>
            <a:r>
              <a:rPr lang="hu-HU" dirty="0" smtClean="0"/>
              <a:t>DEMO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82765" y="142830"/>
            <a:ext cx="7207308" cy="720000"/>
          </a:xfrm>
          <a:ln>
            <a:solidFill>
              <a:srgbClr val="000000"/>
            </a:solidFill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  <p:sp>
        <p:nvSpPr>
          <p:cNvPr id="10" name="Dia számának helye 6"/>
          <p:cNvSpPr>
            <a:spLocks noGrp="1"/>
          </p:cNvSpPr>
          <p:nvPr userDrawn="1"/>
        </p:nvSpPr>
        <p:spPr>
          <a:xfrm>
            <a:off x="3286116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it.bme.hu/~micskei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Modellezés gyakorlat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Micskei Zoltán</a:t>
            </a:r>
          </a:p>
          <a:p>
            <a:r>
              <a:rPr lang="hu-HU" sz="2400" dirty="0" smtClean="0">
                <a:hlinkClick r:id="rId3"/>
              </a:rPr>
              <a:t>http://mit.bme.hu/~micskeiz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rendszerfelügyelet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Modell </a:t>
            </a:r>
            <a:r>
              <a:rPr lang="hu-HU" dirty="0" smtClean="0"/>
              <a:t>készítése: </a:t>
            </a:r>
            <a:r>
              <a:rPr lang="hu-HU" dirty="0" smtClean="0"/>
              <a:t>jogosultságok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smtClean="0"/>
              <a:t>Készítsen egy olyan UML osztálydiagrammal megadott metamodellt, mellyel a fájlokra vagy könyvtárakra beállított fájlrendszer jogosultságokat lehet leírni! Minden elemhez egy jogosultsági listát lehet rendelni. A lista egy eleme egy entitásból (felhasználó vagy csoport) áll, akire a jogosultság vonatkozik, és egy jogosultságból áll. A lehetséges jogosultságok a következőek: nincs hozzáférés, olvasás, írás és teljes hozzáférés.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147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Korábbi vizsgafeladatok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5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(1</a:t>
            </a:r>
            <a:r>
              <a:rPr lang="hu-HU" dirty="0"/>
              <a:t>)</a:t>
            </a:r>
            <a:r>
              <a:rPr lang="hu-HU" dirty="0" smtClean="0"/>
              <a:t> </a:t>
            </a:r>
            <a:r>
              <a:rPr lang="en-US" dirty="0" smtClean="0"/>
              <a:t>Virtualizációs </a:t>
            </a:r>
            <a:r>
              <a:rPr lang="en-US" dirty="0" err="1"/>
              <a:t>menedzsment</a:t>
            </a:r>
            <a:r>
              <a:rPr lang="en-US" dirty="0"/>
              <a:t> </a:t>
            </a:r>
            <a:r>
              <a:rPr lang="en-US" dirty="0" err="1"/>
              <a:t>alkalmazás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524096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</a:pPr>
            <a:r>
              <a:rPr lang="hu-HU" sz="2100" dirty="0"/>
              <a:t>Szeretnénk egy saját alkalmazással betörni a virtualizációs piacra, amivel </a:t>
            </a:r>
            <a:r>
              <a:rPr lang="hu-HU" sz="2100" dirty="0" err="1"/>
              <a:t>hypervisorokat</a:t>
            </a:r>
            <a:r>
              <a:rPr lang="hu-HU" sz="2100" dirty="0"/>
              <a:t> és virtuális gépeket lehet </a:t>
            </a:r>
            <a:r>
              <a:rPr lang="hu-HU" sz="2100" dirty="0" err="1"/>
              <a:t>platformfüggetlenül</a:t>
            </a:r>
            <a:r>
              <a:rPr lang="hu-HU" sz="2100" dirty="0"/>
              <a:t> menedzselni. </a:t>
            </a:r>
            <a:r>
              <a:rPr lang="hu-HU" sz="2100" dirty="0" smtClean="0"/>
              <a:t>Készítsünk </a:t>
            </a:r>
            <a:r>
              <a:rPr lang="hu-HU" sz="2100" dirty="0"/>
              <a:t>tehát egy UML modellt, ami a szakterület legfontosabb elemeit áttekinti. Vannak </a:t>
            </a:r>
            <a:r>
              <a:rPr lang="hu-HU" sz="2100" dirty="0" err="1"/>
              <a:t>hypervisor</a:t>
            </a:r>
            <a:r>
              <a:rPr lang="hu-HU" sz="2100" dirty="0"/>
              <a:t> megoldásaink, amikről a verziójukat és a nevüket akarjuk tárolni. Jelenleg két implementációt támogatunk (</a:t>
            </a:r>
            <a:r>
              <a:rPr lang="hu-HU" sz="2100" dirty="0" err="1"/>
              <a:t>VMware</a:t>
            </a:r>
            <a:r>
              <a:rPr lang="hu-HU" sz="2100" dirty="0"/>
              <a:t> </a:t>
            </a:r>
            <a:r>
              <a:rPr lang="hu-HU" sz="2100" dirty="0" err="1"/>
              <a:t>ESXi</a:t>
            </a:r>
            <a:r>
              <a:rPr lang="hu-HU" sz="2100" dirty="0"/>
              <a:t> és </a:t>
            </a:r>
            <a:r>
              <a:rPr lang="hu-HU" sz="2100" dirty="0" err="1"/>
              <a:t>Xen</a:t>
            </a:r>
            <a:r>
              <a:rPr lang="hu-HU" sz="2100" dirty="0"/>
              <a:t>), </a:t>
            </a:r>
            <a:r>
              <a:rPr lang="hu-HU" sz="2100" dirty="0" err="1"/>
              <a:t>ESXi</a:t>
            </a:r>
            <a:r>
              <a:rPr lang="hu-HU" sz="2100" dirty="0"/>
              <a:t> esetén azt kell még tudni, hogy mi a menedzsment interfész neve, </a:t>
            </a:r>
            <a:r>
              <a:rPr lang="hu-HU" sz="2100" dirty="0" err="1"/>
              <a:t>Xen</a:t>
            </a:r>
            <a:r>
              <a:rPr lang="hu-HU" sz="2100" dirty="0"/>
              <a:t> esetén pedig a dom0-ban futó operációs rendszer típusát. A rendszerben ezen kívül vannak virtuális gépeink, amik valamilyen operációs rendszert vagy rendszereket futtatnak (az operációs rendszert a gyártó és a verzió azonosítja), továbbá valamelyik </a:t>
            </a:r>
            <a:r>
              <a:rPr lang="hu-HU" sz="2100" dirty="0" err="1"/>
              <a:t>hypervisor</a:t>
            </a:r>
            <a:r>
              <a:rPr lang="hu-HU" sz="2100" dirty="0"/>
              <a:t> példányon futnak. A </a:t>
            </a:r>
            <a:r>
              <a:rPr lang="hu-HU" sz="2100" dirty="0" err="1"/>
              <a:t>hypervisorok</a:t>
            </a:r>
            <a:r>
              <a:rPr lang="hu-HU" sz="2100" dirty="0"/>
              <a:t> valamilyen fizikai gépre vannak feltelepítve. A fizikai és virtuális gépekről egyaránt a processzorok számát és a memória méretét akarjuk nyilvántartani. A virtuális gépekről tárolni </a:t>
            </a:r>
            <a:r>
              <a:rPr lang="hu-HU" sz="2100" dirty="0" smtClean="0"/>
              <a:t>kell, </a:t>
            </a:r>
            <a:r>
              <a:rPr lang="hu-HU" sz="2100" dirty="0"/>
              <a:t>hogy hány és mekkora virtuális lemez tartozik hozzájuk. (6p)</a:t>
            </a:r>
          </a:p>
          <a:p>
            <a:pPr lvl="0">
              <a:lnSpc>
                <a:spcPct val="80000"/>
              </a:lnSpc>
            </a:pPr>
            <a:r>
              <a:rPr lang="hu-HU" sz="2100" dirty="0"/>
              <a:t>Készítsünk egy példány modellt a fenti </a:t>
            </a:r>
            <a:r>
              <a:rPr lang="hu-HU" sz="2100" dirty="0" err="1"/>
              <a:t>metamodellhez</a:t>
            </a:r>
            <a:r>
              <a:rPr lang="hu-HU" sz="2100" dirty="0"/>
              <a:t>, amiben legalább két </a:t>
            </a:r>
            <a:r>
              <a:rPr lang="hu-HU" sz="2100" dirty="0" err="1"/>
              <a:t>hypervisor</a:t>
            </a:r>
            <a:r>
              <a:rPr lang="hu-HU" sz="2100" dirty="0"/>
              <a:t> és három darab virtuális gép van. (2p)</a:t>
            </a:r>
          </a:p>
          <a:p>
            <a:pPr>
              <a:lnSpc>
                <a:spcPct val="80000"/>
              </a:lnSpc>
            </a:pPr>
            <a:r>
              <a:rPr lang="en-US" sz="2100" dirty="0" err="1"/>
              <a:t>Az</a:t>
            </a:r>
            <a:r>
              <a:rPr lang="en-US" sz="2100" dirty="0"/>
              <a:t> </a:t>
            </a:r>
            <a:r>
              <a:rPr lang="en-US" sz="2100" dirty="0" err="1"/>
              <a:t>alkalmazás</a:t>
            </a:r>
            <a:r>
              <a:rPr lang="en-US" sz="2100" dirty="0"/>
              <a:t> </a:t>
            </a:r>
            <a:r>
              <a:rPr lang="en-US" sz="2100" dirty="0" err="1"/>
              <a:t>új</a:t>
            </a:r>
            <a:r>
              <a:rPr lang="en-US" sz="2100" dirty="0"/>
              <a:t> </a:t>
            </a:r>
            <a:r>
              <a:rPr lang="en-US" sz="2100" dirty="0" err="1"/>
              <a:t>verziójában</a:t>
            </a:r>
            <a:r>
              <a:rPr lang="en-US" sz="2100" dirty="0"/>
              <a:t> </a:t>
            </a:r>
            <a:r>
              <a:rPr lang="en-US" sz="2100" dirty="0" err="1"/>
              <a:t>már</a:t>
            </a:r>
            <a:r>
              <a:rPr lang="en-US" sz="2100" dirty="0"/>
              <a:t> a </a:t>
            </a:r>
            <a:r>
              <a:rPr lang="en-US" sz="2100" dirty="0" err="1"/>
              <a:t>haladó</a:t>
            </a:r>
            <a:r>
              <a:rPr lang="en-US" sz="2100" dirty="0"/>
              <a:t> </a:t>
            </a:r>
            <a:r>
              <a:rPr lang="en-US" sz="2100" dirty="0" err="1"/>
              <a:t>funkciókat</a:t>
            </a:r>
            <a:r>
              <a:rPr lang="en-US" sz="2100" dirty="0"/>
              <a:t> is </a:t>
            </a:r>
            <a:r>
              <a:rPr lang="en-US" sz="2100" dirty="0" err="1"/>
              <a:t>támogatni</a:t>
            </a:r>
            <a:r>
              <a:rPr lang="en-US" sz="2100" dirty="0"/>
              <a:t> </a:t>
            </a:r>
            <a:r>
              <a:rPr lang="en-US" sz="2100" dirty="0" err="1"/>
              <a:t>kell</a:t>
            </a:r>
            <a:r>
              <a:rPr lang="en-US" sz="2100" dirty="0"/>
              <a:t>, </a:t>
            </a:r>
            <a:r>
              <a:rPr lang="en-US" sz="2100" dirty="0" err="1"/>
              <a:t>egészítsük</a:t>
            </a:r>
            <a:r>
              <a:rPr lang="en-US" sz="2100" dirty="0"/>
              <a:t> </a:t>
            </a:r>
            <a:r>
              <a:rPr lang="en-US" sz="2100" dirty="0" err="1"/>
              <a:t>ki</a:t>
            </a:r>
            <a:r>
              <a:rPr lang="en-US" sz="2100" dirty="0"/>
              <a:t> a </a:t>
            </a:r>
            <a:r>
              <a:rPr lang="en-US" sz="2100" dirty="0" err="1"/>
              <a:t>modellt</a:t>
            </a:r>
            <a:r>
              <a:rPr lang="en-US" sz="2100" dirty="0"/>
              <a:t> </a:t>
            </a:r>
            <a:r>
              <a:rPr lang="en-US" sz="2100" dirty="0" err="1"/>
              <a:t>ennek</a:t>
            </a:r>
            <a:r>
              <a:rPr lang="en-US" sz="2100" dirty="0"/>
              <a:t> </a:t>
            </a:r>
            <a:r>
              <a:rPr lang="en-US" sz="2100" dirty="0" err="1"/>
              <a:t>megfelelően</a:t>
            </a:r>
            <a:r>
              <a:rPr lang="en-US" sz="2100" dirty="0"/>
              <a:t>. </a:t>
            </a:r>
            <a:r>
              <a:rPr lang="en-US" sz="2100" dirty="0" err="1"/>
              <a:t>Virtuális</a:t>
            </a:r>
            <a:r>
              <a:rPr lang="en-US" sz="2100" dirty="0"/>
              <a:t> </a:t>
            </a:r>
            <a:r>
              <a:rPr lang="en-US" sz="2100" dirty="0" err="1"/>
              <a:t>gépeket</a:t>
            </a:r>
            <a:r>
              <a:rPr lang="en-US" sz="2100" dirty="0"/>
              <a:t> </a:t>
            </a:r>
            <a:r>
              <a:rPr lang="en-US" sz="2100" dirty="0" err="1"/>
              <a:t>lehet</a:t>
            </a:r>
            <a:r>
              <a:rPr lang="en-US" sz="2100" dirty="0"/>
              <a:t> </a:t>
            </a:r>
            <a:r>
              <a:rPr lang="en-US" sz="2100" dirty="0" err="1"/>
              <a:t>sablonból</a:t>
            </a:r>
            <a:r>
              <a:rPr lang="en-US" sz="2100" dirty="0"/>
              <a:t> </a:t>
            </a:r>
            <a:r>
              <a:rPr lang="en-US" sz="2100" dirty="0" err="1"/>
              <a:t>létrehozni</a:t>
            </a:r>
            <a:r>
              <a:rPr lang="en-US" sz="2100" dirty="0"/>
              <a:t>. A </a:t>
            </a:r>
            <a:r>
              <a:rPr lang="en-US" sz="2100" dirty="0" err="1"/>
              <a:t>hypervisorokat</a:t>
            </a:r>
            <a:r>
              <a:rPr lang="en-US" sz="2100" dirty="0"/>
              <a:t> </a:t>
            </a:r>
            <a:r>
              <a:rPr lang="en-US" sz="2100" dirty="0" err="1"/>
              <a:t>lehet</a:t>
            </a:r>
            <a:r>
              <a:rPr lang="en-US" sz="2100" dirty="0"/>
              <a:t> </a:t>
            </a:r>
            <a:r>
              <a:rPr lang="en-US" sz="2100" dirty="0" err="1"/>
              <a:t>fürtökbe</a:t>
            </a:r>
            <a:r>
              <a:rPr lang="en-US" sz="2100" dirty="0"/>
              <a:t> </a:t>
            </a:r>
            <a:r>
              <a:rPr lang="en-US" sz="2100" dirty="0" err="1"/>
              <a:t>szervezni</a:t>
            </a:r>
            <a:r>
              <a:rPr lang="en-US" sz="2100" dirty="0"/>
              <a:t>, </a:t>
            </a:r>
            <a:r>
              <a:rPr lang="en-US" sz="2100" dirty="0" err="1"/>
              <a:t>ilyenkor</a:t>
            </a:r>
            <a:r>
              <a:rPr lang="en-US" sz="2100" dirty="0"/>
              <a:t> </a:t>
            </a:r>
            <a:r>
              <a:rPr lang="en-US" sz="2100" dirty="0" err="1"/>
              <a:t>opcionálisan</a:t>
            </a:r>
            <a:r>
              <a:rPr lang="en-US" sz="2100" dirty="0"/>
              <a:t> be </a:t>
            </a:r>
            <a:r>
              <a:rPr lang="en-US" sz="2100" dirty="0" err="1"/>
              <a:t>lehet</a:t>
            </a:r>
            <a:r>
              <a:rPr lang="en-US" sz="2100" dirty="0"/>
              <a:t> </a:t>
            </a:r>
            <a:r>
              <a:rPr lang="en-US" sz="2100" dirty="0" err="1"/>
              <a:t>kapcsolni</a:t>
            </a:r>
            <a:r>
              <a:rPr lang="en-US" sz="2100" dirty="0"/>
              <a:t> a </a:t>
            </a:r>
            <a:r>
              <a:rPr lang="en-US" sz="2100" dirty="0" err="1"/>
              <a:t>hibatűrési</a:t>
            </a:r>
            <a:r>
              <a:rPr lang="en-US" sz="2100" dirty="0"/>
              <a:t> </a:t>
            </a:r>
            <a:r>
              <a:rPr lang="en-US" sz="2100" dirty="0" err="1"/>
              <a:t>vagy</a:t>
            </a:r>
            <a:r>
              <a:rPr lang="en-US" sz="2100" dirty="0"/>
              <a:t> </a:t>
            </a:r>
            <a:r>
              <a:rPr lang="en-US" sz="2100" dirty="0" err="1"/>
              <a:t>erőforrás-kiegyenlítési</a:t>
            </a:r>
            <a:r>
              <a:rPr lang="en-US" sz="2100" dirty="0"/>
              <a:t> </a:t>
            </a:r>
            <a:r>
              <a:rPr lang="en-US" sz="2100" dirty="0" err="1"/>
              <a:t>funkciókat</a:t>
            </a:r>
            <a:r>
              <a:rPr lang="en-US" sz="2100" dirty="0"/>
              <a:t> a </a:t>
            </a:r>
            <a:r>
              <a:rPr lang="en-US" sz="2100" dirty="0" err="1"/>
              <a:t>fürtön</a:t>
            </a:r>
            <a:r>
              <a:rPr lang="en-US" sz="2100" dirty="0" smtClean="0"/>
              <a:t>.</a:t>
            </a:r>
            <a:r>
              <a:rPr lang="hu-HU" sz="2100" dirty="0" smtClean="0"/>
              <a:t>(2p)</a:t>
            </a:r>
            <a:endParaRPr lang="hu-HU" sz="2100" dirty="0"/>
          </a:p>
        </p:txBody>
      </p:sp>
    </p:spTree>
    <p:extLst>
      <p:ext uri="{BB962C8B-B14F-4D97-AF65-F5344CB8AC3E}">
        <p14:creationId xmlns:p14="http://schemas.microsoft.com/office/powerpoint/2010/main" val="346520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(2</a:t>
            </a:r>
            <a:r>
              <a:rPr lang="hu-HU" dirty="0"/>
              <a:t>)</a:t>
            </a:r>
            <a:r>
              <a:rPr lang="hu-HU" dirty="0" smtClean="0"/>
              <a:t> Modell </a:t>
            </a:r>
            <a:r>
              <a:rPr lang="hu-HU" dirty="0" smtClean="0"/>
              <a:t>készítése: SharePoint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u-HU" sz="2200" smtClean="0"/>
              <a:t>Microsoft SharePoint platformra fejlesztünk alkalmazásokat, és a fejlesztői és teszt rendszerekhez használt infrastruktúrák modellezéséhez kell egy metamodellt készítenünk. A SharePoint flexibilis telepítési opciókat ajánl. A telepítés alapeleme a farm. Egy farm működéséhez legalább egy web frontend szolgáltatás kell, és opcionálisan lehet kereső szolgáltatást is telepíteni. A web frontend és keresés telepíthető ugyanarra a számítógépre, ezekből a szerepekből külön-külön legfeljebb 32 lehet a farmban. A modellben tárolni szeretnénk, hogy melyik szolgáltatás melyik számítógépre van telepítve, azon milyen operációs rendszer van (annak mi a verziója), valamint, hogy a számítógépben hány processzor és mennyi memória van. A farm működéséhez ezen kívül szükség van az adatokat tároló adatbázisokra. Pontosan egy darab konfigurációs adatbázis kell, és tetszőleges sok tartalom adatbázist adhatunk meg. Az adatbázisokról tudni akarjuk a méretüket. Az adatbázisokat SQL Server 2005 és 2008-on tárolhatjuk, az adatbázis szerverről az alapértelmezett adatbázis elérési útvonalat jegyezzük fel. A metamodellben figyeljünk a multiplicitások jelölésére!</a:t>
            </a:r>
            <a:endParaRPr lang="hu-HU" sz="2200"/>
          </a:p>
        </p:txBody>
      </p:sp>
    </p:spTree>
    <p:extLst>
      <p:ext uri="{BB962C8B-B14F-4D97-AF65-F5344CB8AC3E}">
        <p14:creationId xmlns:p14="http://schemas.microsoft.com/office/powerpoint/2010/main" val="55925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(2) </a:t>
            </a:r>
            <a:r>
              <a:rPr lang="hu-HU" dirty="0" smtClean="0"/>
              <a:t>Példány </a:t>
            </a:r>
            <a:r>
              <a:rPr lang="hu-HU" dirty="0" smtClean="0"/>
              <a:t>készítése: SharePoint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Készítsünk egy példány modellt a fenti </a:t>
            </a:r>
            <a:r>
              <a:rPr lang="hu-HU" dirty="0" err="1" smtClean="0"/>
              <a:t>metamodellhez</a:t>
            </a:r>
            <a:r>
              <a:rPr lang="hu-HU" dirty="0" smtClean="0"/>
              <a:t>. Egy közepes méretű tesztrendszerünk van. A farm két frontend szerverből áll, az egyikre telepítve van a kereső szolgáltatás is. Ezen kívül van egy SQL 2008 adatbázis szerverünk, melyen a 100 MB-os konfigurációs adatbázison kívül egy 500 MB-os és egy 3 GB-os tartalom adatbázis van. Az adatbázis szerver egy négyprocesszoros, 32 GB-os, a két frontend pedig egy-egy kétprocesszoros, 8 GB memóriával rendelkező gép.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910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(3</a:t>
            </a:r>
            <a:r>
              <a:rPr lang="hu-HU" dirty="0"/>
              <a:t>)</a:t>
            </a:r>
            <a:r>
              <a:rPr lang="hu-HU" dirty="0" smtClean="0"/>
              <a:t> Modell </a:t>
            </a:r>
            <a:r>
              <a:rPr lang="hu-HU" dirty="0" smtClean="0"/>
              <a:t>készítése: </a:t>
            </a:r>
            <a:r>
              <a:rPr lang="hu-HU" dirty="0" err="1" smtClean="0"/>
              <a:t>BladeCenter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smtClean="0"/>
              <a:t>IBM BladeCenter rendszerek modellezéséhez készítsen egy egyszerű metamodellt, melynek segítségével a következő adatokat tudjuk majd tárolni. Egy BladeCenter rendszer egy keretből (chassis) áll, amibe penge szervereket (blade) lehet berakni. Jelenleg E és S típusú keretekkel foglalkozunk, az E-be 14 darab, az S-be 6 darab penge fér. A kereteket és pengéket az IBM a modell számukkal azonosítja, az egyes konkrét termékeknek pedig egyedi sorozatszáma van. A keretekbe a pengéken kívül kell még tápegység (maximum négy fér egy keretbe, különböző teljesítményű modellek kaphatóak) és legfeljebb kettő úgynevezett menedzsment modul. A menedzsment modulon keresztül lehet távolról felügyelni a keretet, a modult ilyenkor IP címével érjük el. A pengékről tárolni akarjuk a bennük lévő fizikai CPU-k számát és a memória méretét. Két féle pengét akarunk jelenleg nyilvántartani, a 4 CPU foglalattal rendelkező JS23-ast és a két CPU foglalatos HS22-est.</a:t>
            </a:r>
            <a:endParaRPr lang="hu-HU" sz="2400"/>
          </a:p>
        </p:txBody>
      </p:sp>
    </p:spTree>
    <p:extLst>
      <p:ext uri="{BB962C8B-B14F-4D97-AF65-F5344CB8AC3E}">
        <p14:creationId xmlns:p14="http://schemas.microsoft.com/office/powerpoint/2010/main" val="326089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(3</a:t>
            </a:r>
            <a:r>
              <a:rPr lang="hu-HU" dirty="0"/>
              <a:t>)</a:t>
            </a:r>
            <a:r>
              <a:rPr lang="hu-HU" dirty="0" smtClean="0"/>
              <a:t> Példány </a:t>
            </a:r>
            <a:r>
              <a:rPr lang="hu-HU" dirty="0" smtClean="0"/>
              <a:t>készítése: </a:t>
            </a:r>
            <a:r>
              <a:rPr lang="hu-HU" dirty="0" err="1" smtClean="0"/>
              <a:t>BladeCenter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mtClean="0"/>
              <a:t>A fenti metamodellhez készítsen el egy példánymodellt. Egy 8677-3TG modellű E-s keretet vettünk az eBay-en. A keret két 74P4452 típusú 2000 wattos tápegységgel és egy menedzsment modullal érkezett, a modult még nem állítottuk be. A modul sorozatszáma 11373P92. A keret egy darab pengével érkezett, egy 7996-60 típusú JS23-assal, amiben 2 processzor és 64 GB memória van. A modellben jelölje a hiányzó adatokat is, amiket még ki kéne tölteni a metamodell alapján.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93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Gyakorlat: modellezés papíron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Készíts MOST egy olyan UML osztály modellt, aminek példányával  az itt lévő rendszer elemei modellezhetőek!</a:t>
            </a:r>
            <a:endParaRPr lang="hu-HU" sz="28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000240"/>
            <a:ext cx="6000792" cy="4245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643050"/>
            <a:ext cx="8025599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 lehetséges megoldás: </a:t>
            </a:r>
            <a:r>
              <a:rPr lang="hu-HU" dirty="0" err="1" smtClean="0"/>
              <a:t>metamodell</a:t>
            </a:r>
            <a:endParaRPr lang="hu-HU" dirty="0"/>
          </a:p>
        </p:txBody>
      </p:sp>
      <p:sp>
        <p:nvSpPr>
          <p:cNvPr id="6" name="Lekerekített téglalap feliratnak 5"/>
          <p:cNvSpPr/>
          <p:nvPr/>
        </p:nvSpPr>
        <p:spPr>
          <a:xfrm>
            <a:off x="4786314" y="1000108"/>
            <a:ext cx="3786214" cy="1285884"/>
          </a:xfrm>
          <a:prstGeom prst="wedgeRoundRectCallout">
            <a:avLst>
              <a:gd name="adj1" fmla="val -61224"/>
              <a:gd name="adj2" fmla="val 8515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Közös adatok összegyűjtése absztrakt osztályokba </a:t>
            </a:r>
          </a:p>
        </p:txBody>
      </p:sp>
      <p:sp>
        <p:nvSpPr>
          <p:cNvPr id="7" name="Lekerekített téglalap feliratnak 6"/>
          <p:cNvSpPr/>
          <p:nvPr/>
        </p:nvSpPr>
        <p:spPr>
          <a:xfrm>
            <a:off x="214250" y="5429264"/>
            <a:ext cx="2786114" cy="1285884"/>
          </a:xfrm>
          <a:prstGeom prst="wedgeRoundRectCallout">
            <a:avLst>
              <a:gd name="adj1" fmla="val 75561"/>
              <a:gd name="adj2" fmla="val -4524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Kliens és szerver megkülönböztetése (különféle ábra)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 lehetséges megoldás: példány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844824"/>
            <a:ext cx="8943394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Modellezés haszna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Ha van egy kész modellünk:</a:t>
            </a:r>
          </a:p>
          <a:p>
            <a:endParaRPr lang="hu-HU" dirty="0" smtClean="0"/>
          </a:p>
          <a:p>
            <a:r>
              <a:rPr lang="hu-HU" dirty="0" smtClean="0"/>
              <a:t>Ellenőrzés:</a:t>
            </a:r>
          </a:p>
          <a:p>
            <a:pPr lvl="1"/>
            <a:r>
              <a:rPr lang="hu-HU" dirty="0" smtClean="0"/>
              <a:t>típushelyesség</a:t>
            </a:r>
          </a:p>
          <a:p>
            <a:pPr lvl="2"/>
            <a:r>
              <a:rPr lang="hu-HU" dirty="0" smtClean="0"/>
              <a:t>pl.: minden attribútum ki van-e töltve?</a:t>
            </a:r>
          </a:p>
          <a:p>
            <a:pPr lvl="1"/>
            <a:r>
              <a:rPr lang="hu-HU" dirty="0" smtClean="0"/>
              <a:t>kényszerek teljesítése</a:t>
            </a:r>
          </a:p>
          <a:p>
            <a:pPr lvl="2"/>
            <a:r>
              <a:rPr lang="hu-HU" dirty="0" smtClean="0"/>
              <a:t>pl.: van-e elég hely a lemezen az alkalmazásoknak?</a:t>
            </a:r>
          </a:p>
          <a:p>
            <a:r>
              <a:rPr lang="hu-HU" dirty="0" smtClean="0"/>
              <a:t>Generálás:</a:t>
            </a:r>
          </a:p>
          <a:p>
            <a:pPr lvl="1"/>
            <a:r>
              <a:rPr lang="hu-HU" dirty="0" smtClean="0"/>
              <a:t>pl.: hálózati beállításokat elvégző script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844824"/>
            <a:ext cx="8943394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modell ellenőrzése</a:t>
            </a:r>
            <a:endParaRPr lang="hu-HU" dirty="0"/>
          </a:p>
        </p:txBody>
      </p:sp>
      <p:sp>
        <p:nvSpPr>
          <p:cNvPr id="4" name="Lekerekített téglalap feliratnak 3"/>
          <p:cNvSpPr/>
          <p:nvPr/>
        </p:nvSpPr>
        <p:spPr>
          <a:xfrm>
            <a:off x="3059832" y="773254"/>
            <a:ext cx="3571900" cy="1071570"/>
          </a:xfrm>
          <a:prstGeom prst="wedgeRoundRectCallout">
            <a:avLst>
              <a:gd name="adj1" fmla="val 42060"/>
              <a:gd name="adj2" fmla="val 15033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Nincs megadva a kliensnél az alhálózati maszk</a:t>
            </a:r>
          </a:p>
        </p:txBody>
      </p:sp>
      <p:sp>
        <p:nvSpPr>
          <p:cNvPr id="5" name="Lekerekített téglalap feliratnak 4"/>
          <p:cNvSpPr/>
          <p:nvPr/>
        </p:nvSpPr>
        <p:spPr>
          <a:xfrm>
            <a:off x="2699792" y="5301208"/>
            <a:ext cx="4143404" cy="1284174"/>
          </a:xfrm>
          <a:prstGeom prst="wedgeRoundRectCallout">
            <a:avLst>
              <a:gd name="adj1" fmla="val 59196"/>
              <a:gd name="adj2" fmla="val -6923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Modellen érdemes finomítani:</a:t>
            </a: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diskSize</a:t>
            </a:r>
            <a:r>
              <a:rPr lang="hu-HU" sz="2400" dirty="0" smtClean="0">
                <a:solidFill>
                  <a:schemeClr val="bg1"/>
                </a:solidFill>
              </a:rPr>
              <a:t> is MB-ban legyen</a:t>
            </a: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OS-hez</a:t>
            </a:r>
            <a:r>
              <a:rPr lang="hu-HU" sz="2400" dirty="0" smtClean="0">
                <a:solidFill>
                  <a:schemeClr val="bg1"/>
                </a:solidFill>
              </a:rPr>
              <a:t> is kéne méret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Gyakorló példák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006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Példány </a:t>
            </a:r>
            <a:r>
              <a:rPr lang="hu-HU" dirty="0" smtClean="0"/>
              <a:t>készítése: </a:t>
            </a:r>
            <a:r>
              <a:rPr lang="hu-HU" dirty="0" err="1" smtClean="0"/>
              <a:t>webhelyek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4048" y="1217272"/>
            <a:ext cx="3997108" cy="4371968"/>
          </a:xfrm>
        </p:spPr>
        <p:txBody>
          <a:bodyPr/>
          <a:lstStyle/>
          <a:p>
            <a:pPr marL="0" indent="0">
              <a:buNone/>
            </a:pPr>
            <a:r>
              <a:rPr lang="hu-HU" smtClean="0"/>
              <a:t>Készítse el egy olyan UML objektumdiagram példányát ennek, ami egy két lapból álló webhelyet ábrázol, amiben minden oldalon legalább két elem van.</a:t>
            </a:r>
            <a:endParaRPr lang="hu-HU"/>
          </a:p>
        </p:txBody>
      </p:sp>
      <p:pic>
        <p:nvPicPr>
          <p:cNvPr id="4" name="Kép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764704"/>
            <a:ext cx="468052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37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Modell </a:t>
            </a:r>
            <a:r>
              <a:rPr lang="hu-HU" dirty="0" smtClean="0"/>
              <a:t>készítése: </a:t>
            </a:r>
            <a:r>
              <a:rPr lang="hu-HU" dirty="0" smtClean="0"/>
              <a:t>alkalmazások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mtClean="0"/>
              <a:t>Készítsen egy olyan metamodellt, és ábrázolja egy UML osztálydiagramon, ami számítógépre telepített alkalmazásokat tart nyilván. Az alkalmazásokhoz megadható a nevük és a verziójuk, valamint, hogy a számítógép melyik meghajtójára telepítettük (a meghajtókat a betűjelükkel azonosítjuk). Tároljuk továbbá, hogy melyik alkalmazásnak ki a gyártója, és mi a gyártó weboldala. A kapcsolatoknál ábrázolja azok számosságát is!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055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e_ftsrg_hun_micskei_v7">
  <a:themeElements>
    <a:clrScheme name="ftsrg-scheme2">
      <a:dk1>
        <a:srgbClr val="000000"/>
      </a:dk1>
      <a:lt1>
        <a:srgbClr val="FFFFFF"/>
      </a:lt1>
      <a:dk2>
        <a:srgbClr val="0099FF"/>
      </a:dk2>
      <a:lt2>
        <a:srgbClr val="FFFF99"/>
      </a:lt2>
      <a:accent1>
        <a:srgbClr val="762536"/>
      </a:accent1>
      <a:accent2>
        <a:srgbClr val="81511D"/>
      </a:accent2>
      <a:accent3>
        <a:srgbClr val="48662C"/>
      </a:accent3>
      <a:accent4>
        <a:srgbClr val="134C59"/>
      </a:accent4>
      <a:accent5>
        <a:srgbClr val="5A2565"/>
      </a:accent5>
      <a:accent6>
        <a:srgbClr val="5A5A5A"/>
      </a:accent6>
      <a:hlink>
        <a:srgbClr val="002060"/>
      </a:hlink>
      <a:folHlink>
        <a:srgbClr val="0020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bme_ftsrg_hun_micskei_v7</Template>
  <TotalTime>1283</TotalTime>
  <Words>1128</Words>
  <Application>Microsoft Office PowerPoint</Application>
  <PresentationFormat>Diavetítés a képernyőre (4:3 oldalarány)</PresentationFormat>
  <Paragraphs>55</Paragraphs>
  <Slides>16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bme_ftsrg_hun_micskei_v7</vt:lpstr>
      <vt:lpstr>Modellezés gyakorlat</vt:lpstr>
      <vt:lpstr>Gyakorlat: modellezés papíron</vt:lpstr>
      <vt:lpstr>Egy lehetséges megoldás: metamodell</vt:lpstr>
      <vt:lpstr>Egy lehetséges megoldás: példány</vt:lpstr>
      <vt:lpstr>Modellezés haszna</vt:lpstr>
      <vt:lpstr>Példa: modell ellenőrzése</vt:lpstr>
      <vt:lpstr>Gyakorló példák</vt:lpstr>
      <vt:lpstr>Példány készítése: webhelyek</vt:lpstr>
      <vt:lpstr>Modell készítése: alkalmazások</vt:lpstr>
      <vt:lpstr>Modell készítése: jogosultságok</vt:lpstr>
      <vt:lpstr>Korábbi vizsgafeladatok</vt:lpstr>
      <vt:lpstr>(1) Virtualizációs menedzsment alkalmazás</vt:lpstr>
      <vt:lpstr>(2) Modell készítése: SharePoint</vt:lpstr>
      <vt:lpstr>(2) Példány készítése: SharePoint </vt:lpstr>
      <vt:lpstr>(3) Modell készítése: BladeCenter</vt:lpstr>
      <vt:lpstr>(3) Példány készítése: BladeCenter</vt:lpstr>
    </vt:vector>
  </TitlesOfParts>
  <Company>Budapesti Műszaki és Gazdaságtudományi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Modellezés gyakorlat</dc:title>
  <dc:subject>Intelligens rendszerfelügyelet (VIMIA370)</dc:subject>
  <dc:creator>Micskei Zoltán</dc:creator>
  <cp:lastModifiedBy>Micskei Zoltán</cp:lastModifiedBy>
  <cp:revision>139</cp:revision>
  <dcterms:created xsi:type="dcterms:W3CDTF">2009-01-28T13:15:32Z</dcterms:created>
  <dcterms:modified xsi:type="dcterms:W3CDTF">2012-02-28T11:49:26Z</dcterms:modified>
</cp:coreProperties>
</file>